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483" r:id="rId4"/>
    <p:sldId id="484" r:id="rId5"/>
    <p:sldId id="485" r:id="rId6"/>
    <p:sldId id="486" r:id="rId7"/>
    <p:sldId id="489" r:id="rId8"/>
    <p:sldId id="490" r:id="rId9"/>
    <p:sldId id="500" r:id="rId10"/>
    <p:sldId id="502" r:id="rId11"/>
    <p:sldId id="495" r:id="rId12"/>
    <p:sldId id="477" r:id="rId13"/>
    <p:sldId id="399" r:id="rId14"/>
    <p:sldId id="409" r:id="rId15"/>
    <p:sldId id="481" r:id="rId16"/>
    <p:sldId id="482" r:id="rId17"/>
    <p:sldId id="4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hlinkClick r:id="rId4"/>
              </a:rPr>
              <a:t>index.html</a:t>
            </a:r>
            <a:endParaRPr lang="en-US" dirty="0"/>
          </a:p>
        </p:txBody>
      </p:sp>
    </p:spTree>
    <p:extLst>
      <p:ext uri="{BB962C8B-B14F-4D97-AF65-F5344CB8AC3E}">
        <p14:creationId xmlns:p14="http://schemas.microsoft.com/office/powerpoint/2010/main" val="6808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2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10104584" y="6538954"/>
            <a:ext cx="230909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sp>
        <p:nvSpPr>
          <p:cNvPr id="21" name="Footer Placeholder 45">
            <a:extLst>
              <a:ext uri="{FF2B5EF4-FFF2-40B4-BE49-F238E27FC236}">
                <a16:creationId xmlns:a16="http://schemas.microsoft.com/office/drawing/2014/main" id="{55AEDA44-5AB5-4080-9E48-3B5882DDC7D5}"/>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581084" y="2946036"/>
            <a:ext cx="3869786"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hr stands for Horizontal Rule. This tag is used to put a line across the webpage.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b="0" i="0" dirty="0">
                <a:solidFill>
                  <a:srgbClr val="000000"/>
                </a:solidFill>
                <a:effectLst/>
                <a:latin typeface="Calibri (body)"/>
              </a:rPr>
              <a:t>Defines style information for a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807731" y="3081532"/>
            <a:ext cx="746105" cy="369332"/>
          </a:xfrm>
          <a:prstGeom prst="rect">
            <a:avLst/>
          </a:prstGeom>
          <a:noFill/>
        </p:spPr>
        <p:txBody>
          <a:bodyPr wrap="square" rtlCol="0">
            <a:spAutoFit/>
          </a:bodyPr>
          <a:lstStyle/>
          <a:p>
            <a:r>
              <a:rPr lang="en-US" dirty="0">
                <a:solidFill>
                  <a:schemeClr val="bg1"/>
                </a:solidFill>
              </a:rPr>
              <a:t>&lt;hr&gt;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27396" y="5003004"/>
            <a:ext cx="885066" cy="369332"/>
          </a:xfrm>
          <a:prstGeom prst="rect">
            <a:avLst/>
          </a:prstGeom>
          <a:noFill/>
        </p:spPr>
        <p:txBody>
          <a:bodyPr wrap="square" rtlCol="0">
            <a:spAutoFit/>
          </a:bodyPr>
          <a:lstStyle/>
          <a:p>
            <a:r>
              <a:rPr lang="en-US" dirty="0">
                <a:solidFill>
                  <a:schemeClr val="bg1"/>
                </a:solidFill>
              </a:rPr>
              <a:t>&lt;style&gt;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Attributes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807724"/>
            <a:ext cx="10646381" cy="923330"/>
          </a:xfrm>
          <a:prstGeom prst="rect">
            <a:avLst/>
          </a:prstGeom>
          <a:noFill/>
        </p:spPr>
        <p:txBody>
          <a:bodyPr wrap="square" rtlCol="0">
            <a:spAutoFit/>
          </a:bodyPr>
          <a:lstStyle/>
          <a:p>
            <a:pPr marL="285750" indent="-285750">
              <a:buFontTx/>
              <a:buChar char="-"/>
            </a:pPr>
            <a:r>
              <a:rPr lang="en-US" b="0" i="0" dirty="0">
                <a:solidFill>
                  <a:srgbClr val="1B1B1B"/>
                </a:solidFill>
                <a:effectLst/>
                <a:latin typeface="Calibri (body)"/>
              </a:rPr>
              <a:t>Elements in HTML have </a:t>
            </a:r>
            <a:r>
              <a:rPr lang="en-US" b="1" i="0" dirty="0">
                <a:solidFill>
                  <a:srgbClr val="1B1B1B"/>
                </a:solidFill>
                <a:effectLst/>
                <a:latin typeface="Calibri (body)"/>
              </a:rPr>
              <a:t>attributes</a:t>
            </a:r>
            <a:r>
              <a:rPr lang="en-US" b="0" i="0" dirty="0">
                <a:solidFill>
                  <a:srgbClr val="1B1B1B"/>
                </a:solidFill>
                <a:effectLst/>
                <a:latin typeface="Calibri (body)"/>
              </a:rPr>
              <a:t>; these are additional values that configure the elements.</a:t>
            </a:r>
          </a:p>
          <a:p>
            <a:pPr marL="285750" indent="-285750">
              <a:buFontTx/>
              <a:buChar char="-"/>
            </a:pPr>
            <a:r>
              <a:rPr lang="en-US" sz="1800" dirty="0">
                <a:latin typeface="Calibri (body)"/>
              </a:rPr>
              <a:t>HTML Attributes Documentation at </a:t>
            </a:r>
            <a:r>
              <a:rPr lang="en-US" sz="1800" dirty="0">
                <a:latin typeface="Calibri (body)"/>
                <a:hlinkClick r:id="rId3"/>
              </a:rPr>
              <a:t>https://www.w3schools.com/tags/ref_attributes.asp</a:t>
            </a:r>
            <a:endParaRPr lang="en-US" dirty="0">
              <a:solidFill>
                <a:srgbClr val="32363A"/>
              </a:solidFill>
              <a:latin typeface="Calibri (body)"/>
            </a:endParaRPr>
          </a:p>
          <a:p>
            <a:r>
              <a:rPr lang="en-US" dirty="0">
                <a:solidFill>
                  <a:srgbClr val="32363A"/>
                </a:solidFill>
                <a:latin typeface="72"/>
              </a:rPr>
              <a:t>	</a:t>
            </a:r>
            <a:endParaRPr lang="en-US" b="1" dirty="0">
              <a:solidFill>
                <a:srgbClr val="FF0000"/>
              </a:solidFill>
            </a:endParaRPr>
          </a:p>
        </p:txBody>
      </p:sp>
      <p:sp>
        <p:nvSpPr>
          <p:cNvPr id="138" name="Rectangle 7">
            <a:extLst>
              <a:ext uri="{FF2B5EF4-FFF2-40B4-BE49-F238E27FC236}">
                <a16:creationId xmlns:a16="http://schemas.microsoft.com/office/drawing/2014/main" id="{00AA190E-0DBA-44DE-8B4F-D93238704540}"/>
              </a:ext>
            </a:extLst>
          </p:cNvPr>
          <p:cNvSpPr>
            <a:spLocks noChangeArrowheads="1"/>
          </p:cNvSpPr>
          <p:nvPr/>
        </p:nvSpPr>
        <p:spPr bwMode="auto">
          <a:xfrm>
            <a:off x="5939115" y="4058651"/>
            <a:ext cx="878" cy="878"/>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3">
            <a:extLst>
              <a:ext uri="{FF2B5EF4-FFF2-40B4-BE49-F238E27FC236}">
                <a16:creationId xmlns:a16="http://schemas.microsoft.com/office/drawing/2014/main" id="{2DD7F43A-B050-472D-B902-BBF3AC7C7A16}"/>
              </a:ext>
            </a:extLst>
          </p:cNvPr>
          <p:cNvSpPr>
            <a:spLocks/>
          </p:cNvSpPr>
          <p:nvPr/>
        </p:nvSpPr>
        <p:spPr bwMode="auto">
          <a:xfrm rot="13147346">
            <a:off x="5569804" y="481467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40" name="Oval 139">
            <a:extLst>
              <a:ext uri="{FF2B5EF4-FFF2-40B4-BE49-F238E27FC236}">
                <a16:creationId xmlns:a16="http://schemas.microsoft.com/office/drawing/2014/main" id="{5647D3EC-70EF-4841-B2D2-2B700BFFC291}"/>
              </a:ext>
            </a:extLst>
          </p:cNvPr>
          <p:cNvSpPr>
            <a:spLocks noChangeArrowheads="1"/>
          </p:cNvSpPr>
          <p:nvPr/>
        </p:nvSpPr>
        <p:spPr bwMode="auto">
          <a:xfrm>
            <a:off x="5536345" y="5622352"/>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1" name="Freeform 13">
            <a:extLst>
              <a:ext uri="{FF2B5EF4-FFF2-40B4-BE49-F238E27FC236}">
                <a16:creationId xmlns:a16="http://schemas.microsoft.com/office/drawing/2014/main" id="{52CE51B0-7CC9-4CB8-A86B-8A1349FC8814}"/>
              </a:ext>
            </a:extLst>
          </p:cNvPr>
          <p:cNvSpPr>
            <a:spLocks/>
          </p:cNvSpPr>
          <p:nvPr/>
        </p:nvSpPr>
        <p:spPr bwMode="auto">
          <a:xfrm rot="8759516">
            <a:off x="6633601" y="3858928"/>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142" name="Oval 141">
            <a:extLst>
              <a:ext uri="{FF2B5EF4-FFF2-40B4-BE49-F238E27FC236}">
                <a16:creationId xmlns:a16="http://schemas.microsoft.com/office/drawing/2014/main" id="{6B46A87A-DC2C-4FD4-842F-60E26E84D72D}"/>
              </a:ext>
            </a:extLst>
          </p:cNvPr>
          <p:cNvSpPr>
            <a:spLocks noChangeArrowheads="1"/>
          </p:cNvSpPr>
          <p:nvPr/>
        </p:nvSpPr>
        <p:spPr bwMode="auto">
          <a:xfrm rot="8759516">
            <a:off x="7336731" y="3812749"/>
            <a:ext cx="1329743" cy="1327126"/>
          </a:xfrm>
          <a:prstGeom prst="ellipse">
            <a:avLst/>
          </a:prstGeom>
          <a:solidFill>
            <a:schemeClr val="accent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3" name="Oval 142">
            <a:extLst>
              <a:ext uri="{FF2B5EF4-FFF2-40B4-BE49-F238E27FC236}">
                <a16:creationId xmlns:a16="http://schemas.microsoft.com/office/drawing/2014/main" id="{623A69AC-0E7B-4EDE-ACD9-B2576F847387}"/>
              </a:ext>
            </a:extLst>
          </p:cNvPr>
          <p:cNvSpPr>
            <a:spLocks noChangeArrowheads="1"/>
          </p:cNvSpPr>
          <p:nvPr/>
        </p:nvSpPr>
        <p:spPr bwMode="auto">
          <a:xfrm>
            <a:off x="7429452" y="3905217"/>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4" name="Freeform 13">
            <a:extLst>
              <a:ext uri="{FF2B5EF4-FFF2-40B4-BE49-F238E27FC236}">
                <a16:creationId xmlns:a16="http://schemas.microsoft.com/office/drawing/2014/main" id="{F451B82C-A1A5-4C19-BC4A-EFC5108D3594}"/>
              </a:ext>
            </a:extLst>
          </p:cNvPr>
          <p:cNvSpPr>
            <a:spLocks/>
          </p:cNvSpPr>
          <p:nvPr/>
        </p:nvSpPr>
        <p:spPr bwMode="auto">
          <a:xfrm rot="4667154">
            <a:off x="6088510" y="258336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
        <p:nvSpPr>
          <p:cNvPr id="145" name="Oval 144">
            <a:extLst>
              <a:ext uri="{FF2B5EF4-FFF2-40B4-BE49-F238E27FC236}">
                <a16:creationId xmlns:a16="http://schemas.microsoft.com/office/drawing/2014/main" id="{5EDA58DC-7D9C-4D0C-9702-9F4CEE585641}"/>
              </a:ext>
            </a:extLst>
          </p:cNvPr>
          <p:cNvSpPr>
            <a:spLocks noChangeArrowheads="1"/>
          </p:cNvSpPr>
          <p:nvPr/>
        </p:nvSpPr>
        <p:spPr bwMode="auto">
          <a:xfrm>
            <a:off x="6466556" y="1655939"/>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6" name="Freeform 13">
            <a:extLst>
              <a:ext uri="{FF2B5EF4-FFF2-40B4-BE49-F238E27FC236}">
                <a16:creationId xmlns:a16="http://schemas.microsoft.com/office/drawing/2014/main" id="{BD55CC87-004E-4DAF-B2D3-D89859827B40}"/>
              </a:ext>
            </a:extLst>
          </p:cNvPr>
          <p:cNvSpPr>
            <a:spLocks/>
          </p:cNvSpPr>
          <p:nvPr/>
        </p:nvSpPr>
        <p:spPr bwMode="auto">
          <a:xfrm rot="101336">
            <a:off x="4655543" y="2738507"/>
            <a:ext cx="881265" cy="877341"/>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IN"/>
          </a:p>
        </p:txBody>
      </p:sp>
      <p:sp>
        <p:nvSpPr>
          <p:cNvPr id="147" name="Oval 146">
            <a:extLst>
              <a:ext uri="{FF2B5EF4-FFF2-40B4-BE49-F238E27FC236}">
                <a16:creationId xmlns:a16="http://schemas.microsoft.com/office/drawing/2014/main" id="{B75C9B4E-07DE-4CB1-BC5C-36F6DE613C3B}"/>
              </a:ext>
            </a:extLst>
          </p:cNvPr>
          <p:cNvSpPr>
            <a:spLocks noChangeArrowheads="1"/>
          </p:cNvSpPr>
          <p:nvPr/>
        </p:nvSpPr>
        <p:spPr bwMode="auto">
          <a:xfrm rot="101336">
            <a:off x="3782454" y="1827360"/>
            <a:ext cx="1329743" cy="1327126"/>
          </a:xfrm>
          <a:prstGeom prst="ellipse">
            <a:avLst/>
          </a:prstGeom>
          <a:solidFill>
            <a:schemeClr val="accent6"/>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48" name="Oval 147">
            <a:extLst>
              <a:ext uri="{FF2B5EF4-FFF2-40B4-BE49-F238E27FC236}">
                <a16:creationId xmlns:a16="http://schemas.microsoft.com/office/drawing/2014/main" id="{F585E401-6B46-4E96-A8A4-41D48E181536}"/>
              </a:ext>
            </a:extLst>
          </p:cNvPr>
          <p:cNvSpPr>
            <a:spLocks noChangeArrowheads="1"/>
          </p:cNvSpPr>
          <p:nvPr/>
        </p:nvSpPr>
        <p:spPr bwMode="auto">
          <a:xfrm>
            <a:off x="3884160" y="191404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149" name="Freeform 13">
            <a:extLst>
              <a:ext uri="{FF2B5EF4-FFF2-40B4-BE49-F238E27FC236}">
                <a16:creationId xmlns:a16="http://schemas.microsoft.com/office/drawing/2014/main" id="{898322BB-18D8-4287-B17B-B568AB096CF4}"/>
              </a:ext>
            </a:extLst>
          </p:cNvPr>
          <p:cNvSpPr>
            <a:spLocks/>
          </p:cNvSpPr>
          <p:nvPr/>
        </p:nvSpPr>
        <p:spPr bwMode="auto">
          <a:xfrm rot="17584952">
            <a:off x="4366711" y="4096739"/>
            <a:ext cx="881264" cy="877342"/>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N"/>
          </a:p>
        </p:txBody>
      </p:sp>
      <p:sp>
        <p:nvSpPr>
          <p:cNvPr id="150" name="Oval 149">
            <a:extLst>
              <a:ext uri="{FF2B5EF4-FFF2-40B4-BE49-F238E27FC236}">
                <a16:creationId xmlns:a16="http://schemas.microsoft.com/office/drawing/2014/main" id="{E35BC034-3CD3-4920-8092-D8D063F06E69}"/>
              </a:ext>
            </a:extLst>
          </p:cNvPr>
          <p:cNvSpPr>
            <a:spLocks noChangeArrowheads="1"/>
          </p:cNvSpPr>
          <p:nvPr/>
        </p:nvSpPr>
        <p:spPr bwMode="auto">
          <a:xfrm rot="17584952">
            <a:off x="3266820" y="4225661"/>
            <a:ext cx="1329743" cy="1327127"/>
          </a:xfrm>
          <a:prstGeom prst="ellipse">
            <a:avLst/>
          </a:prstGeom>
          <a:solidFill>
            <a:schemeClr val="accent4"/>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51" name="Oval 150">
            <a:extLst>
              <a:ext uri="{FF2B5EF4-FFF2-40B4-BE49-F238E27FC236}">
                <a16:creationId xmlns:a16="http://schemas.microsoft.com/office/drawing/2014/main" id="{174E7163-669B-49C2-9358-FCA7405AE866}"/>
              </a:ext>
            </a:extLst>
          </p:cNvPr>
          <p:cNvSpPr>
            <a:spLocks noChangeArrowheads="1"/>
          </p:cNvSpPr>
          <p:nvPr/>
        </p:nvSpPr>
        <p:spPr bwMode="auto">
          <a:xfrm>
            <a:off x="3390411" y="4334088"/>
            <a:ext cx="1113716" cy="1126467"/>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dirty="0"/>
          </a:p>
          <a:p>
            <a:r>
              <a:rPr lang="en-IN" dirty="0"/>
              <a:t>   alt</a:t>
            </a:r>
          </a:p>
        </p:txBody>
      </p:sp>
      <p:sp>
        <p:nvSpPr>
          <p:cNvPr id="152" name="Freeform 5">
            <a:extLst>
              <a:ext uri="{FF2B5EF4-FFF2-40B4-BE49-F238E27FC236}">
                <a16:creationId xmlns:a16="http://schemas.microsoft.com/office/drawing/2014/main" id="{1685CD1B-45BA-450F-8ACB-C6760C700A2F}"/>
              </a:ext>
            </a:extLst>
          </p:cNvPr>
          <p:cNvSpPr>
            <a:spLocks/>
          </p:cNvSpPr>
          <p:nvPr/>
        </p:nvSpPr>
        <p:spPr bwMode="auto">
          <a:xfrm rot="21210660">
            <a:off x="4970741" y="3178782"/>
            <a:ext cx="881977" cy="926870"/>
          </a:xfrm>
          <a:custGeom>
            <a:avLst/>
            <a:gdLst>
              <a:gd name="T0" fmla="*/ 695 w 695"/>
              <a:gd name="T1" fmla="*/ 0 h 732"/>
              <a:gd name="T2" fmla="*/ 0 w 695"/>
              <a:gd name="T3" fmla="*/ 504 h 732"/>
              <a:gd name="T4" fmla="*/ 695 w 695"/>
              <a:gd name="T5" fmla="*/ 732 h 732"/>
              <a:gd name="T6" fmla="*/ 695 w 695"/>
              <a:gd name="T7" fmla="*/ 0 h 732"/>
            </a:gdLst>
            <a:ahLst/>
            <a:cxnLst>
              <a:cxn ang="0">
                <a:pos x="T0" y="T1"/>
              </a:cxn>
              <a:cxn ang="0">
                <a:pos x="T2" y="T3"/>
              </a:cxn>
              <a:cxn ang="0">
                <a:pos x="T4" y="T5"/>
              </a:cxn>
              <a:cxn ang="0">
                <a:pos x="T6" y="T7"/>
              </a:cxn>
            </a:cxnLst>
            <a:rect l="0" t="0" r="r" b="b"/>
            <a:pathLst>
              <a:path w="695" h="732">
                <a:moveTo>
                  <a:pt x="695" y="0"/>
                </a:moveTo>
                <a:cubicBezTo>
                  <a:pt x="370" y="0"/>
                  <a:pt x="95" y="212"/>
                  <a:pt x="0" y="504"/>
                </a:cubicBezTo>
                <a:cubicBezTo>
                  <a:pt x="695" y="732"/>
                  <a:pt x="695" y="732"/>
                  <a:pt x="695" y="732"/>
                </a:cubicBezTo>
                <a:lnTo>
                  <a:pt x="695"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6">
            <a:extLst>
              <a:ext uri="{FF2B5EF4-FFF2-40B4-BE49-F238E27FC236}">
                <a16:creationId xmlns:a16="http://schemas.microsoft.com/office/drawing/2014/main" id="{18E6D24D-E0F4-4393-9F32-50489CD14CD5}"/>
              </a:ext>
            </a:extLst>
          </p:cNvPr>
          <p:cNvSpPr>
            <a:spLocks/>
          </p:cNvSpPr>
          <p:nvPr/>
        </p:nvSpPr>
        <p:spPr bwMode="auto">
          <a:xfrm rot="21210660">
            <a:off x="5847062" y="3079001"/>
            <a:ext cx="883848" cy="926870"/>
          </a:xfrm>
          <a:custGeom>
            <a:avLst/>
            <a:gdLst>
              <a:gd name="T0" fmla="*/ 696 w 696"/>
              <a:gd name="T1" fmla="*/ 506 h 732"/>
              <a:gd name="T2" fmla="*/ 0 w 696"/>
              <a:gd name="T3" fmla="*/ 0 h 732"/>
              <a:gd name="T4" fmla="*/ 0 w 696"/>
              <a:gd name="T5" fmla="*/ 732 h 732"/>
              <a:gd name="T6" fmla="*/ 696 w 696"/>
              <a:gd name="T7" fmla="*/ 506 h 732"/>
            </a:gdLst>
            <a:ahLst/>
            <a:cxnLst>
              <a:cxn ang="0">
                <a:pos x="T0" y="T1"/>
              </a:cxn>
              <a:cxn ang="0">
                <a:pos x="T2" y="T3"/>
              </a:cxn>
              <a:cxn ang="0">
                <a:pos x="T4" y="T5"/>
              </a:cxn>
              <a:cxn ang="0">
                <a:pos x="T6" y="T7"/>
              </a:cxn>
            </a:cxnLst>
            <a:rect l="0" t="0" r="r" b="b"/>
            <a:pathLst>
              <a:path w="696" h="732">
                <a:moveTo>
                  <a:pt x="696" y="506"/>
                </a:moveTo>
                <a:cubicBezTo>
                  <a:pt x="601" y="213"/>
                  <a:pt x="325" y="0"/>
                  <a:pt x="0" y="0"/>
                </a:cubicBezTo>
                <a:cubicBezTo>
                  <a:pt x="0" y="732"/>
                  <a:pt x="0" y="732"/>
                  <a:pt x="0" y="732"/>
                </a:cubicBezTo>
                <a:lnTo>
                  <a:pt x="696" y="50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7">
            <a:extLst>
              <a:ext uri="{FF2B5EF4-FFF2-40B4-BE49-F238E27FC236}">
                <a16:creationId xmlns:a16="http://schemas.microsoft.com/office/drawing/2014/main" id="{23C71A12-B0E6-4AF9-BE0F-995E61C51380}"/>
              </a:ext>
            </a:extLst>
          </p:cNvPr>
          <p:cNvSpPr>
            <a:spLocks/>
          </p:cNvSpPr>
          <p:nvPr/>
        </p:nvSpPr>
        <p:spPr bwMode="auto">
          <a:xfrm rot="21210660">
            <a:off x="5407401" y="4050040"/>
            <a:ext cx="1091482" cy="925000"/>
          </a:xfrm>
          <a:custGeom>
            <a:avLst/>
            <a:gdLst>
              <a:gd name="T0" fmla="*/ 0 w 860"/>
              <a:gd name="T1" fmla="*/ 591 h 731"/>
              <a:gd name="T2" fmla="*/ 431 w 860"/>
              <a:gd name="T3" fmla="*/ 731 h 731"/>
              <a:gd name="T4" fmla="*/ 860 w 860"/>
              <a:gd name="T5" fmla="*/ 592 h 731"/>
              <a:gd name="T6" fmla="*/ 431 w 860"/>
              <a:gd name="T7" fmla="*/ 0 h 731"/>
              <a:gd name="T8" fmla="*/ 0 w 860"/>
              <a:gd name="T9" fmla="*/ 591 h 731"/>
            </a:gdLst>
            <a:ahLst/>
            <a:cxnLst>
              <a:cxn ang="0">
                <a:pos x="T0" y="T1"/>
              </a:cxn>
              <a:cxn ang="0">
                <a:pos x="T2" y="T3"/>
              </a:cxn>
              <a:cxn ang="0">
                <a:pos x="T4" y="T5"/>
              </a:cxn>
              <a:cxn ang="0">
                <a:pos x="T6" y="T7"/>
              </a:cxn>
              <a:cxn ang="0">
                <a:pos x="T8" y="T9"/>
              </a:cxn>
            </a:cxnLst>
            <a:rect l="0" t="0" r="r" b="b"/>
            <a:pathLst>
              <a:path w="860" h="731">
                <a:moveTo>
                  <a:pt x="0" y="591"/>
                </a:moveTo>
                <a:cubicBezTo>
                  <a:pt x="121" y="679"/>
                  <a:pt x="270" y="731"/>
                  <a:pt x="431" y="731"/>
                </a:cubicBezTo>
                <a:cubicBezTo>
                  <a:pt x="591" y="731"/>
                  <a:pt x="739" y="679"/>
                  <a:pt x="860" y="592"/>
                </a:cubicBezTo>
                <a:cubicBezTo>
                  <a:pt x="431" y="0"/>
                  <a:pt x="431" y="0"/>
                  <a:pt x="431" y="0"/>
                </a:cubicBezTo>
                <a:lnTo>
                  <a:pt x="0" y="59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
            <a:extLst>
              <a:ext uri="{FF2B5EF4-FFF2-40B4-BE49-F238E27FC236}">
                <a16:creationId xmlns:a16="http://schemas.microsoft.com/office/drawing/2014/main" id="{61BA1909-FDA3-4071-AD8B-6A0484765147}"/>
              </a:ext>
            </a:extLst>
          </p:cNvPr>
          <p:cNvSpPr>
            <a:spLocks/>
          </p:cNvSpPr>
          <p:nvPr/>
        </p:nvSpPr>
        <p:spPr bwMode="auto">
          <a:xfrm rot="21210660">
            <a:off x="5001518" y="3814902"/>
            <a:ext cx="929677" cy="1037235"/>
          </a:xfrm>
          <a:custGeom>
            <a:avLst/>
            <a:gdLst>
              <a:gd name="T0" fmla="*/ 37 w 732"/>
              <a:gd name="T1" fmla="*/ 0 h 819"/>
              <a:gd name="T2" fmla="*/ 0 w 732"/>
              <a:gd name="T3" fmla="*/ 228 h 819"/>
              <a:gd name="T4" fmla="*/ 301 w 732"/>
              <a:gd name="T5" fmla="*/ 819 h 819"/>
              <a:gd name="T6" fmla="*/ 732 w 732"/>
              <a:gd name="T7" fmla="*/ 228 h 819"/>
              <a:gd name="T8" fmla="*/ 37 w 732"/>
              <a:gd name="T9" fmla="*/ 0 h 819"/>
            </a:gdLst>
            <a:ahLst/>
            <a:cxnLst>
              <a:cxn ang="0">
                <a:pos x="T0" y="T1"/>
              </a:cxn>
              <a:cxn ang="0">
                <a:pos x="T2" y="T3"/>
              </a:cxn>
              <a:cxn ang="0">
                <a:pos x="T4" y="T5"/>
              </a:cxn>
              <a:cxn ang="0">
                <a:pos x="T6" y="T7"/>
              </a:cxn>
              <a:cxn ang="0">
                <a:pos x="T8" y="T9"/>
              </a:cxn>
            </a:cxnLst>
            <a:rect l="0" t="0" r="r" b="b"/>
            <a:pathLst>
              <a:path w="732" h="819">
                <a:moveTo>
                  <a:pt x="37" y="0"/>
                </a:moveTo>
                <a:cubicBezTo>
                  <a:pt x="13" y="72"/>
                  <a:pt x="0" y="148"/>
                  <a:pt x="0" y="228"/>
                </a:cubicBezTo>
                <a:cubicBezTo>
                  <a:pt x="0" y="470"/>
                  <a:pt x="119" y="686"/>
                  <a:pt x="301" y="819"/>
                </a:cubicBezTo>
                <a:cubicBezTo>
                  <a:pt x="732" y="228"/>
                  <a:pt x="732" y="228"/>
                  <a:pt x="732" y="228"/>
                </a:cubicBezTo>
                <a:lnTo>
                  <a:pt x="37"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
            <a:extLst>
              <a:ext uri="{FF2B5EF4-FFF2-40B4-BE49-F238E27FC236}">
                <a16:creationId xmlns:a16="http://schemas.microsoft.com/office/drawing/2014/main" id="{802B7047-303E-4E75-A5D9-42E73D3A7FF5}"/>
              </a:ext>
            </a:extLst>
          </p:cNvPr>
          <p:cNvSpPr>
            <a:spLocks/>
          </p:cNvSpPr>
          <p:nvPr/>
        </p:nvSpPr>
        <p:spPr bwMode="auto">
          <a:xfrm rot="21210660">
            <a:off x="5925455" y="3712737"/>
            <a:ext cx="927806" cy="1035364"/>
          </a:xfrm>
          <a:custGeom>
            <a:avLst/>
            <a:gdLst>
              <a:gd name="T0" fmla="*/ 731 w 731"/>
              <a:gd name="T1" fmla="*/ 226 h 818"/>
              <a:gd name="T2" fmla="*/ 696 w 731"/>
              <a:gd name="T3" fmla="*/ 0 h 818"/>
              <a:gd name="T4" fmla="*/ 0 w 731"/>
              <a:gd name="T5" fmla="*/ 226 h 818"/>
              <a:gd name="T6" fmla="*/ 429 w 731"/>
              <a:gd name="T7" fmla="*/ 818 h 818"/>
              <a:gd name="T8" fmla="*/ 731 w 731"/>
              <a:gd name="T9" fmla="*/ 226 h 818"/>
            </a:gdLst>
            <a:ahLst/>
            <a:cxnLst>
              <a:cxn ang="0">
                <a:pos x="T0" y="T1"/>
              </a:cxn>
              <a:cxn ang="0">
                <a:pos x="T2" y="T3"/>
              </a:cxn>
              <a:cxn ang="0">
                <a:pos x="T4" y="T5"/>
              </a:cxn>
              <a:cxn ang="0">
                <a:pos x="T6" y="T7"/>
              </a:cxn>
              <a:cxn ang="0">
                <a:pos x="T8" y="T9"/>
              </a:cxn>
            </a:cxnLst>
            <a:rect l="0" t="0" r="r" b="b"/>
            <a:pathLst>
              <a:path w="731" h="818">
                <a:moveTo>
                  <a:pt x="731" y="226"/>
                </a:moveTo>
                <a:cubicBezTo>
                  <a:pt x="731" y="147"/>
                  <a:pt x="719" y="71"/>
                  <a:pt x="696" y="0"/>
                </a:cubicBezTo>
                <a:cubicBezTo>
                  <a:pt x="0" y="226"/>
                  <a:pt x="0" y="226"/>
                  <a:pt x="0" y="226"/>
                </a:cubicBezTo>
                <a:cubicBezTo>
                  <a:pt x="429" y="818"/>
                  <a:pt x="429" y="818"/>
                  <a:pt x="429" y="818"/>
                </a:cubicBezTo>
                <a:cubicBezTo>
                  <a:pt x="612" y="685"/>
                  <a:pt x="731" y="469"/>
                  <a:pt x="731" y="226"/>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Oval 156">
            <a:extLst>
              <a:ext uri="{FF2B5EF4-FFF2-40B4-BE49-F238E27FC236}">
                <a16:creationId xmlns:a16="http://schemas.microsoft.com/office/drawing/2014/main" id="{AA2592A7-3EC5-4166-B3A3-00AF1BE5AA9D}"/>
              </a:ext>
            </a:extLst>
          </p:cNvPr>
          <p:cNvSpPr>
            <a:spLocks noChangeArrowheads="1"/>
          </p:cNvSpPr>
          <p:nvPr/>
        </p:nvSpPr>
        <p:spPr bwMode="auto">
          <a:xfrm rot="20864047">
            <a:off x="5089333" y="3235590"/>
            <a:ext cx="1630472" cy="1627854"/>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TextBox 157">
            <a:extLst>
              <a:ext uri="{FF2B5EF4-FFF2-40B4-BE49-F238E27FC236}">
                <a16:creationId xmlns:a16="http://schemas.microsoft.com/office/drawing/2014/main" id="{E6785F42-8772-4EBB-9584-8A65CAAC3BAB}"/>
              </a:ext>
            </a:extLst>
          </p:cNvPr>
          <p:cNvSpPr txBox="1"/>
          <p:nvPr/>
        </p:nvSpPr>
        <p:spPr>
          <a:xfrm>
            <a:off x="5250399" y="3791131"/>
            <a:ext cx="1388298" cy="589457"/>
          </a:xfrm>
          <a:prstGeom prst="rect">
            <a:avLst/>
          </a:prstGeom>
          <a:noFill/>
        </p:spPr>
        <p:txBody>
          <a:bodyPr wrap="square" lIns="0" rIns="0" rtlCol="0" anchor="b">
            <a:spAutoFit/>
          </a:bodyPr>
          <a:lstStyle/>
          <a:p>
            <a:pPr algn="ctr">
              <a:lnSpc>
                <a:spcPct val="80000"/>
              </a:lnSpc>
              <a:defRPr/>
            </a:pPr>
            <a:r>
              <a:rPr lang="en-US" sz="20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HTML Attributes</a:t>
            </a:r>
          </a:p>
        </p:txBody>
      </p:sp>
      <p:grpSp>
        <p:nvGrpSpPr>
          <p:cNvPr id="160" name="Group 159">
            <a:extLst>
              <a:ext uri="{FF2B5EF4-FFF2-40B4-BE49-F238E27FC236}">
                <a16:creationId xmlns:a16="http://schemas.microsoft.com/office/drawing/2014/main" id="{568FAA16-24CD-4795-94E3-49CEDD8AB3F8}"/>
              </a:ext>
            </a:extLst>
          </p:cNvPr>
          <p:cNvGrpSpPr/>
          <p:nvPr/>
        </p:nvGrpSpPr>
        <p:grpSpPr>
          <a:xfrm>
            <a:off x="6827289" y="2065216"/>
            <a:ext cx="423917" cy="322905"/>
            <a:chOff x="3646488" y="1522413"/>
            <a:chExt cx="4910138" cy="3740150"/>
          </a:xfrm>
          <a:solidFill>
            <a:schemeClr val="accent1"/>
          </a:solidFill>
        </p:grpSpPr>
        <p:sp>
          <p:nvSpPr>
            <p:cNvPr id="161" name="Freeform 47">
              <a:extLst>
                <a:ext uri="{FF2B5EF4-FFF2-40B4-BE49-F238E27FC236}">
                  <a16:creationId xmlns:a16="http://schemas.microsoft.com/office/drawing/2014/main" id="{747EB58B-A29A-4426-BE27-6851A1BE1E91}"/>
                </a:ext>
              </a:extLst>
            </p:cNvPr>
            <p:cNvSpPr>
              <a:spLocks noEditPoints="1"/>
            </p:cNvSpPr>
            <p:nvPr/>
          </p:nvSpPr>
          <p:spPr bwMode="auto">
            <a:xfrm>
              <a:off x="3646488" y="1522413"/>
              <a:ext cx="4910138" cy="3740150"/>
            </a:xfrm>
            <a:custGeom>
              <a:avLst/>
              <a:gdLst>
                <a:gd name="T0" fmla="*/ 691 w 6186"/>
                <a:gd name="T1" fmla="*/ 352 h 4712"/>
                <a:gd name="T2" fmla="*/ 569 w 6186"/>
                <a:gd name="T3" fmla="*/ 393 h 4712"/>
                <a:gd name="T4" fmla="*/ 465 w 6186"/>
                <a:gd name="T5" fmla="*/ 468 h 4712"/>
                <a:gd name="T6" fmla="*/ 392 w 6186"/>
                <a:gd name="T7" fmla="*/ 569 h 4712"/>
                <a:gd name="T8" fmla="*/ 351 w 6186"/>
                <a:gd name="T9" fmla="*/ 691 h 4712"/>
                <a:gd name="T10" fmla="*/ 345 w 6186"/>
                <a:gd name="T11" fmla="*/ 3955 h 4712"/>
                <a:gd name="T12" fmla="*/ 366 w 6186"/>
                <a:gd name="T13" fmla="*/ 4085 h 4712"/>
                <a:gd name="T14" fmla="*/ 426 w 6186"/>
                <a:gd name="T15" fmla="*/ 4198 h 4712"/>
                <a:gd name="T16" fmla="*/ 514 w 6186"/>
                <a:gd name="T17" fmla="*/ 4286 h 4712"/>
                <a:gd name="T18" fmla="*/ 627 w 6186"/>
                <a:gd name="T19" fmla="*/ 4344 h 4712"/>
                <a:gd name="T20" fmla="*/ 756 w 6186"/>
                <a:gd name="T21" fmla="*/ 4367 h 4712"/>
                <a:gd name="T22" fmla="*/ 5498 w 6186"/>
                <a:gd name="T23" fmla="*/ 4361 h 4712"/>
                <a:gd name="T24" fmla="*/ 5620 w 6186"/>
                <a:gd name="T25" fmla="*/ 4320 h 4712"/>
                <a:gd name="T26" fmla="*/ 5721 w 6186"/>
                <a:gd name="T27" fmla="*/ 4245 h 4712"/>
                <a:gd name="T28" fmla="*/ 5796 w 6186"/>
                <a:gd name="T29" fmla="*/ 4143 h 4712"/>
                <a:gd name="T30" fmla="*/ 5837 w 6186"/>
                <a:gd name="T31" fmla="*/ 4021 h 4712"/>
                <a:gd name="T32" fmla="*/ 5841 w 6186"/>
                <a:gd name="T33" fmla="*/ 3955 h 4712"/>
                <a:gd name="T34" fmla="*/ 5835 w 6186"/>
                <a:gd name="T35" fmla="*/ 691 h 4712"/>
                <a:gd name="T36" fmla="*/ 5794 w 6186"/>
                <a:gd name="T37" fmla="*/ 569 h 4712"/>
                <a:gd name="T38" fmla="*/ 5721 w 6186"/>
                <a:gd name="T39" fmla="*/ 468 h 4712"/>
                <a:gd name="T40" fmla="*/ 5618 w 6186"/>
                <a:gd name="T41" fmla="*/ 393 h 4712"/>
                <a:gd name="T42" fmla="*/ 5496 w 6186"/>
                <a:gd name="T43" fmla="*/ 352 h 4712"/>
                <a:gd name="T44" fmla="*/ 756 w 6186"/>
                <a:gd name="T45" fmla="*/ 348 h 4712"/>
                <a:gd name="T46" fmla="*/ 5430 w 6186"/>
                <a:gd name="T47" fmla="*/ 0 h 4712"/>
                <a:gd name="T48" fmla="*/ 5618 w 6186"/>
                <a:gd name="T49" fmla="*/ 23 h 4712"/>
                <a:gd name="T50" fmla="*/ 5787 w 6186"/>
                <a:gd name="T51" fmla="*/ 89 h 4712"/>
                <a:gd name="T52" fmla="*/ 5933 w 6186"/>
                <a:gd name="T53" fmla="*/ 192 h 4712"/>
                <a:gd name="T54" fmla="*/ 6051 w 6186"/>
                <a:gd name="T55" fmla="*/ 325 h 4712"/>
                <a:gd name="T56" fmla="*/ 6136 w 6186"/>
                <a:gd name="T57" fmla="*/ 485 h 4712"/>
                <a:gd name="T58" fmla="*/ 6181 w 6186"/>
                <a:gd name="T59" fmla="*/ 663 h 4712"/>
                <a:gd name="T60" fmla="*/ 6186 w 6186"/>
                <a:gd name="T61" fmla="*/ 3955 h 4712"/>
                <a:gd name="T62" fmla="*/ 6164 w 6186"/>
                <a:gd name="T63" fmla="*/ 4141 h 4712"/>
                <a:gd name="T64" fmla="*/ 6098 w 6186"/>
                <a:gd name="T65" fmla="*/ 4310 h 4712"/>
                <a:gd name="T66" fmla="*/ 5995 w 6186"/>
                <a:gd name="T67" fmla="*/ 4457 h 4712"/>
                <a:gd name="T68" fmla="*/ 5862 w 6186"/>
                <a:gd name="T69" fmla="*/ 4575 h 4712"/>
                <a:gd name="T70" fmla="*/ 5702 w 6186"/>
                <a:gd name="T71" fmla="*/ 4662 h 4712"/>
                <a:gd name="T72" fmla="*/ 5524 w 6186"/>
                <a:gd name="T73" fmla="*/ 4707 h 4712"/>
                <a:gd name="T74" fmla="*/ 756 w 6186"/>
                <a:gd name="T75" fmla="*/ 4712 h 4712"/>
                <a:gd name="T76" fmla="*/ 570 w 6186"/>
                <a:gd name="T77" fmla="*/ 4688 h 4712"/>
                <a:gd name="T78" fmla="*/ 402 w 6186"/>
                <a:gd name="T79" fmla="*/ 4622 h 4712"/>
                <a:gd name="T80" fmla="*/ 255 w 6186"/>
                <a:gd name="T81" fmla="*/ 4521 h 4712"/>
                <a:gd name="T82" fmla="*/ 135 w 6186"/>
                <a:gd name="T83" fmla="*/ 4387 h 4712"/>
                <a:gd name="T84" fmla="*/ 51 w 6186"/>
                <a:gd name="T85" fmla="*/ 4228 h 4712"/>
                <a:gd name="T86" fmla="*/ 6 w 6186"/>
                <a:gd name="T87" fmla="*/ 4049 h 4712"/>
                <a:gd name="T88" fmla="*/ 0 w 6186"/>
                <a:gd name="T89" fmla="*/ 757 h 4712"/>
                <a:gd name="T90" fmla="*/ 23 w 6186"/>
                <a:gd name="T91" fmla="*/ 571 h 4712"/>
                <a:gd name="T92" fmla="*/ 88 w 6186"/>
                <a:gd name="T93" fmla="*/ 402 h 4712"/>
                <a:gd name="T94" fmla="*/ 191 w 6186"/>
                <a:gd name="T95" fmla="*/ 254 h 4712"/>
                <a:gd name="T96" fmla="*/ 325 w 6186"/>
                <a:gd name="T97" fmla="*/ 136 h 4712"/>
                <a:gd name="T98" fmla="*/ 484 w 6186"/>
                <a:gd name="T99" fmla="*/ 51 h 4712"/>
                <a:gd name="T100" fmla="*/ 662 w 6186"/>
                <a:gd name="T101" fmla="*/ 6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86" h="4712">
                  <a:moveTo>
                    <a:pt x="756" y="348"/>
                  </a:moveTo>
                  <a:lnTo>
                    <a:pt x="691" y="352"/>
                  </a:lnTo>
                  <a:lnTo>
                    <a:pt x="627" y="368"/>
                  </a:lnTo>
                  <a:lnTo>
                    <a:pt x="569" y="393"/>
                  </a:lnTo>
                  <a:lnTo>
                    <a:pt x="514" y="427"/>
                  </a:lnTo>
                  <a:lnTo>
                    <a:pt x="465" y="468"/>
                  </a:lnTo>
                  <a:lnTo>
                    <a:pt x="426" y="515"/>
                  </a:lnTo>
                  <a:lnTo>
                    <a:pt x="392" y="569"/>
                  </a:lnTo>
                  <a:lnTo>
                    <a:pt x="366" y="628"/>
                  </a:lnTo>
                  <a:lnTo>
                    <a:pt x="351" y="691"/>
                  </a:lnTo>
                  <a:lnTo>
                    <a:pt x="345" y="759"/>
                  </a:lnTo>
                  <a:lnTo>
                    <a:pt x="345" y="3955"/>
                  </a:lnTo>
                  <a:lnTo>
                    <a:pt x="351" y="4021"/>
                  </a:lnTo>
                  <a:lnTo>
                    <a:pt x="366" y="4085"/>
                  </a:lnTo>
                  <a:lnTo>
                    <a:pt x="392" y="4143"/>
                  </a:lnTo>
                  <a:lnTo>
                    <a:pt x="426" y="4198"/>
                  </a:lnTo>
                  <a:lnTo>
                    <a:pt x="465" y="4245"/>
                  </a:lnTo>
                  <a:lnTo>
                    <a:pt x="514" y="4286"/>
                  </a:lnTo>
                  <a:lnTo>
                    <a:pt x="569" y="4320"/>
                  </a:lnTo>
                  <a:lnTo>
                    <a:pt x="627" y="4344"/>
                  </a:lnTo>
                  <a:lnTo>
                    <a:pt x="691" y="4361"/>
                  </a:lnTo>
                  <a:lnTo>
                    <a:pt x="756" y="4367"/>
                  </a:lnTo>
                  <a:lnTo>
                    <a:pt x="5430" y="4367"/>
                  </a:lnTo>
                  <a:lnTo>
                    <a:pt x="5498" y="4361"/>
                  </a:lnTo>
                  <a:lnTo>
                    <a:pt x="5562" y="4344"/>
                  </a:lnTo>
                  <a:lnTo>
                    <a:pt x="5620" y="4320"/>
                  </a:lnTo>
                  <a:lnTo>
                    <a:pt x="5674" y="4286"/>
                  </a:lnTo>
                  <a:lnTo>
                    <a:pt x="5721" y="4245"/>
                  </a:lnTo>
                  <a:lnTo>
                    <a:pt x="5762" y="4198"/>
                  </a:lnTo>
                  <a:lnTo>
                    <a:pt x="5796" y="4143"/>
                  </a:lnTo>
                  <a:lnTo>
                    <a:pt x="5820" y="4085"/>
                  </a:lnTo>
                  <a:lnTo>
                    <a:pt x="5837" y="4021"/>
                  </a:lnTo>
                  <a:lnTo>
                    <a:pt x="5841" y="3955"/>
                  </a:lnTo>
                  <a:lnTo>
                    <a:pt x="5841" y="3955"/>
                  </a:lnTo>
                  <a:lnTo>
                    <a:pt x="5841" y="759"/>
                  </a:lnTo>
                  <a:lnTo>
                    <a:pt x="5835" y="691"/>
                  </a:lnTo>
                  <a:lnTo>
                    <a:pt x="5820" y="628"/>
                  </a:lnTo>
                  <a:lnTo>
                    <a:pt x="5794" y="569"/>
                  </a:lnTo>
                  <a:lnTo>
                    <a:pt x="5760" y="515"/>
                  </a:lnTo>
                  <a:lnTo>
                    <a:pt x="5721" y="468"/>
                  </a:lnTo>
                  <a:lnTo>
                    <a:pt x="5672" y="427"/>
                  </a:lnTo>
                  <a:lnTo>
                    <a:pt x="5618" y="393"/>
                  </a:lnTo>
                  <a:lnTo>
                    <a:pt x="5560" y="368"/>
                  </a:lnTo>
                  <a:lnTo>
                    <a:pt x="5496" y="352"/>
                  </a:lnTo>
                  <a:lnTo>
                    <a:pt x="5430" y="348"/>
                  </a:lnTo>
                  <a:lnTo>
                    <a:pt x="756" y="348"/>
                  </a:lnTo>
                  <a:close/>
                  <a:moveTo>
                    <a:pt x="756" y="0"/>
                  </a:moveTo>
                  <a:lnTo>
                    <a:pt x="5430" y="0"/>
                  </a:lnTo>
                  <a:lnTo>
                    <a:pt x="5526" y="6"/>
                  </a:lnTo>
                  <a:lnTo>
                    <a:pt x="5618" y="23"/>
                  </a:lnTo>
                  <a:lnTo>
                    <a:pt x="5704" y="51"/>
                  </a:lnTo>
                  <a:lnTo>
                    <a:pt x="5787" y="89"/>
                  </a:lnTo>
                  <a:lnTo>
                    <a:pt x="5864" y="136"/>
                  </a:lnTo>
                  <a:lnTo>
                    <a:pt x="5933" y="192"/>
                  </a:lnTo>
                  <a:lnTo>
                    <a:pt x="5997" y="256"/>
                  </a:lnTo>
                  <a:lnTo>
                    <a:pt x="6051" y="325"/>
                  </a:lnTo>
                  <a:lnTo>
                    <a:pt x="6098" y="402"/>
                  </a:lnTo>
                  <a:lnTo>
                    <a:pt x="6136" y="485"/>
                  </a:lnTo>
                  <a:lnTo>
                    <a:pt x="6164" y="571"/>
                  </a:lnTo>
                  <a:lnTo>
                    <a:pt x="6181" y="663"/>
                  </a:lnTo>
                  <a:lnTo>
                    <a:pt x="6186" y="759"/>
                  </a:lnTo>
                  <a:lnTo>
                    <a:pt x="6186" y="3955"/>
                  </a:lnTo>
                  <a:lnTo>
                    <a:pt x="6181" y="4049"/>
                  </a:lnTo>
                  <a:lnTo>
                    <a:pt x="6164" y="4141"/>
                  </a:lnTo>
                  <a:lnTo>
                    <a:pt x="6136" y="4228"/>
                  </a:lnTo>
                  <a:lnTo>
                    <a:pt x="6098" y="4310"/>
                  </a:lnTo>
                  <a:lnTo>
                    <a:pt x="6051" y="4387"/>
                  </a:lnTo>
                  <a:lnTo>
                    <a:pt x="5995" y="4457"/>
                  </a:lnTo>
                  <a:lnTo>
                    <a:pt x="5931" y="4521"/>
                  </a:lnTo>
                  <a:lnTo>
                    <a:pt x="5862" y="4575"/>
                  </a:lnTo>
                  <a:lnTo>
                    <a:pt x="5785" y="4622"/>
                  </a:lnTo>
                  <a:lnTo>
                    <a:pt x="5702" y="4662"/>
                  </a:lnTo>
                  <a:lnTo>
                    <a:pt x="5616" y="4688"/>
                  </a:lnTo>
                  <a:lnTo>
                    <a:pt x="5524" y="4707"/>
                  </a:lnTo>
                  <a:lnTo>
                    <a:pt x="5430" y="4712"/>
                  </a:lnTo>
                  <a:lnTo>
                    <a:pt x="756" y="4712"/>
                  </a:lnTo>
                  <a:lnTo>
                    <a:pt x="662" y="4707"/>
                  </a:lnTo>
                  <a:lnTo>
                    <a:pt x="570" y="4688"/>
                  </a:lnTo>
                  <a:lnTo>
                    <a:pt x="484" y="4662"/>
                  </a:lnTo>
                  <a:lnTo>
                    <a:pt x="402" y="4622"/>
                  </a:lnTo>
                  <a:lnTo>
                    <a:pt x="325" y="4575"/>
                  </a:lnTo>
                  <a:lnTo>
                    <a:pt x="255" y="4521"/>
                  </a:lnTo>
                  <a:lnTo>
                    <a:pt x="191" y="4457"/>
                  </a:lnTo>
                  <a:lnTo>
                    <a:pt x="135" y="4387"/>
                  </a:lnTo>
                  <a:lnTo>
                    <a:pt x="88" y="4310"/>
                  </a:lnTo>
                  <a:lnTo>
                    <a:pt x="51" y="4228"/>
                  </a:lnTo>
                  <a:lnTo>
                    <a:pt x="23" y="4141"/>
                  </a:lnTo>
                  <a:lnTo>
                    <a:pt x="6" y="4049"/>
                  </a:lnTo>
                  <a:lnTo>
                    <a:pt x="0" y="3955"/>
                  </a:lnTo>
                  <a:lnTo>
                    <a:pt x="0" y="757"/>
                  </a:lnTo>
                  <a:lnTo>
                    <a:pt x="6" y="661"/>
                  </a:lnTo>
                  <a:lnTo>
                    <a:pt x="23" y="571"/>
                  </a:lnTo>
                  <a:lnTo>
                    <a:pt x="51" y="483"/>
                  </a:lnTo>
                  <a:lnTo>
                    <a:pt x="88" y="402"/>
                  </a:lnTo>
                  <a:lnTo>
                    <a:pt x="135" y="325"/>
                  </a:lnTo>
                  <a:lnTo>
                    <a:pt x="191" y="254"/>
                  </a:lnTo>
                  <a:lnTo>
                    <a:pt x="255" y="192"/>
                  </a:lnTo>
                  <a:lnTo>
                    <a:pt x="325" y="136"/>
                  </a:lnTo>
                  <a:lnTo>
                    <a:pt x="402" y="89"/>
                  </a:lnTo>
                  <a:lnTo>
                    <a:pt x="484" y="51"/>
                  </a:lnTo>
                  <a:lnTo>
                    <a:pt x="570" y="23"/>
                  </a:lnTo>
                  <a:lnTo>
                    <a:pt x="662" y="6"/>
                  </a:lnTo>
                  <a:lnTo>
                    <a:pt x="7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2" name="Freeform 48">
              <a:extLst>
                <a:ext uri="{FF2B5EF4-FFF2-40B4-BE49-F238E27FC236}">
                  <a16:creationId xmlns:a16="http://schemas.microsoft.com/office/drawing/2014/main" id="{F06D7FC7-0DA4-4B64-82CD-E6990836D54D}"/>
                </a:ext>
              </a:extLst>
            </p:cNvPr>
            <p:cNvSpPr>
              <a:spLocks/>
            </p:cNvSpPr>
            <p:nvPr/>
          </p:nvSpPr>
          <p:spPr bwMode="auto">
            <a:xfrm>
              <a:off x="4213226" y="2041525"/>
              <a:ext cx="3778250" cy="2701925"/>
            </a:xfrm>
            <a:custGeom>
              <a:avLst/>
              <a:gdLst>
                <a:gd name="T0" fmla="*/ 221 w 4760"/>
                <a:gd name="T1" fmla="*/ 5 h 3403"/>
                <a:gd name="T2" fmla="*/ 289 w 4760"/>
                <a:gd name="T3" fmla="*/ 43 h 3403"/>
                <a:gd name="T4" fmla="*/ 1961 w 4760"/>
                <a:gd name="T5" fmla="*/ 1538 h 3403"/>
                <a:gd name="T6" fmla="*/ 1974 w 4760"/>
                <a:gd name="T7" fmla="*/ 1553 h 3403"/>
                <a:gd name="T8" fmla="*/ 2383 w 4760"/>
                <a:gd name="T9" fmla="*/ 1919 h 3403"/>
                <a:gd name="T10" fmla="*/ 4503 w 4760"/>
                <a:gd name="T11" fmla="*/ 22 h 3403"/>
                <a:gd name="T12" fmla="*/ 4576 w 4760"/>
                <a:gd name="T13" fmla="*/ 0 h 3403"/>
                <a:gd name="T14" fmla="*/ 4650 w 4760"/>
                <a:gd name="T15" fmla="*/ 13 h 3403"/>
                <a:gd name="T16" fmla="*/ 4713 w 4760"/>
                <a:gd name="T17" fmla="*/ 58 h 3403"/>
                <a:gd name="T18" fmla="*/ 4753 w 4760"/>
                <a:gd name="T19" fmla="*/ 126 h 3403"/>
                <a:gd name="T20" fmla="*/ 4757 w 4760"/>
                <a:gd name="T21" fmla="*/ 201 h 3403"/>
                <a:gd name="T22" fmla="*/ 4728 w 4760"/>
                <a:gd name="T23" fmla="*/ 272 h 3403"/>
                <a:gd name="T24" fmla="*/ 3188 w 4760"/>
                <a:gd name="T25" fmla="*/ 1660 h 3403"/>
                <a:gd name="T26" fmla="*/ 4734 w 4760"/>
                <a:gd name="T27" fmla="*/ 3134 h 3403"/>
                <a:gd name="T28" fmla="*/ 4760 w 4760"/>
                <a:gd name="T29" fmla="*/ 3205 h 3403"/>
                <a:gd name="T30" fmla="*/ 4753 w 4760"/>
                <a:gd name="T31" fmla="*/ 3281 h 3403"/>
                <a:gd name="T32" fmla="*/ 4713 w 4760"/>
                <a:gd name="T33" fmla="*/ 3348 h 3403"/>
                <a:gd name="T34" fmla="*/ 4655 w 4760"/>
                <a:gd name="T35" fmla="*/ 3390 h 3403"/>
                <a:gd name="T36" fmla="*/ 4590 w 4760"/>
                <a:gd name="T37" fmla="*/ 3403 h 3403"/>
                <a:gd name="T38" fmla="*/ 4526 w 4760"/>
                <a:gd name="T39" fmla="*/ 3391 h 3403"/>
                <a:gd name="T40" fmla="*/ 4470 w 4760"/>
                <a:gd name="T41" fmla="*/ 3356 h 3403"/>
                <a:gd name="T42" fmla="*/ 2499 w 4760"/>
                <a:gd name="T43" fmla="*/ 2280 h 3403"/>
                <a:gd name="T44" fmla="*/ 2445 w 4760"/>
                <a:gd name="T45" fmla="*/ 2312 h 3403"/>
                <a:gd name="T46" fmla="*/ 2385 w 4760"/>
                <a:gd name="T47" fmla="*/ 2323 h 3403"/>
                <a:gd name="T48" fmla="*/ 2325 w 4760"/>
                <a:gd name="T49" fmla="*/ 2313 h 3403"/>
                <a:gd name="T50" fmla="*/ 2269 w 4760"/>
                <a:gd name="T51" fmla="*/ 2280 h 3403"/>
                <a:gd name="T52" fmla="*/ 302 w 4760"/>
                <a:gd name="T53" fmla="*/ 3354 h 3403"/>
                <a:gd name="T54" fmla="*/ 246 w 4760"/>
                <a:gd name="T55" fmla="*/ 3388 h 3403"/>
                <a:gd name="T56" fmla="*/ 184 w 4760"/>
                <a:gd name="T57" fmla="*/ 3401 h 3403"/>
                <a:gd name="T58" fmla="*/ 116 w 4760"/>
                <a:gd name="T59" fmla="*/ 3386 h 3403"/>
                <a:gd name="T60" fmla="*/ 58 w 4760"/>
                <a:gd name="T61" fmla="*/ 3344 h 3403"/>
                <a:gd name="T62" fmla="*/ 19 w 4760"/>
                <a:gd name="T63" fmla="*/ 3277 h 3403"/>
                <a:gd name="T64" fmla="*/ 13 w 4760"/>
                <a:gd name="T65" fmla="*/ 3202 h 3403"/>
                <a:gd name="T66" fmla="*/ 39 w 4760"/>
                <a:gd name="T67" fmla="*/ 3130 h 3403"/>
                <a:gd name="T68" fmla="*/ 1589 w 4760"/>
                <a:gd name="T69" fmla="*/ 1671 h 3403"/>
                <a:gd name="T70" fmla="*/ 32 w 4760"/>
                <a:gd name="T71" fmla="*/ 272 h 3403"/>
                <a:gd name="T72" fmla="*/ 4 w 4760"/>
                <a:gd name="T73" fmla="*/ 201 h 3403"/>
                <a:gd name="T74" fmla="*/ 8 w 4760"/>
                <a:gd name="T75" fmla="*/ 126 h 3403"/>
                <a:gd name="T76" fmla="*/ 45 w 4760"/>
                <a:gd name="T77" fmla="*/ 58 h 3403"/>
                <a:gd name="T78" fmla="*/ 109 w 4760"/>
                <a:gd name="T79" fmla="*/ 13 h 3403"/>
                <a:gd name="T80" fmla="*/ 184 w 4760"/>
                <a:gd name="T81" fmla="*/ 0 h 3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60" h="3403">
                  <a:moveTo>
                    <a:pt x="184" y="0"/>
                  </a:moveTo>
                  <a:lnTo>
                    <a:pt x="221" y="5"/>
                  </a:lnTo>
                  <a:lnTo>
                    <a:pt x="257" y="20"/>
                  </a:lnTo>
                  <a:lnTo>
                    <a:pt x="289" y="43"/>
                  </a:lnTo>
                  <a:lnTo>
                    <a:pt x="1946" y="1527"/>
                  </a:lnTo>
                  <a:lnTo>
                    <a:pt x="1961" y="1538"/>
                  </a:lnTo>
                  <a:lnTo>
                    <a:pt x="1974" y="1551"/>
                  </a:lnTo>
                  <a:lnTo>
                    <a:pt x="1974" y="1553"/>
                  </a:lnTo>
                  <a:lnTo>
                    <a:pt x="1976" y="1555"/>
                  </a:lnTo>
                  <a:lnTo>
                    <a:pt x="2383" y="1919"/>
                  </a:lnTo>
                  <a:lnTo>
                    <a:pt x="4470" y="45"/>
                  </a:lnTo>
                  <a:lnTo>
                    <a:pt x="4503" y="22"/>
                  </a:lnTo>
                  <a:lnTo>
                    <a:pt x="4539" y="7"/>
                  </a:lnTo>
                  <a:lnTo>
                    <a:pt x="4576" y="0"/>
                  </a:lnTo>
                  <a:lnTo>
                    <a:pt x="4614" y="4"/>
                  </a:lnTo>
                  <a:lnTo>
                    <a:pt x="4650" y="13"/>
                  </a:lnTo>
                  <a:lnTo>
                    <a:pt x="4683" y="32"/>
                  </a:lnTo>
                  <a:lnTo>
                    <a:pt x="4713" y="58"/>
                  </a:lnTo>
                  <a:lnTo>
                    <a:pt x="4738" y="90"/>
                  </a:lnTo>
                  <a:lnTo>
                    <a:pt x="4753" y="126"/>
                  </a:lnTo>
                  <a:lnTo>
                    <a:pt x="4758" y="163"/>
                  </a:lnTo>
                  <a:lnTo>
                    <a:pt x="4757" y="201"/>
                  </a:lnTo>
                  <a:lnTo>
                    <a:pt x="4745" y="238"/>
                  </a:lnTo>
                  <a:lnTo>
                    <a:pt x="4728" y="272"/>
                  </a:lnTo>
                  <a:lnTo>
                    <a:pt x="4702" y="302"/>
                  </a:lnTo>
                  <a:lnTo>
                    <a:pt x="3188" y="1660"/>
                  </a:lnTo>
                  <a:lnTo>
                    <a:pt x="4708" y="3104"/>
                  </a:lnTo>
                  <a:lnTo>
                    <a:pt x="4734" y="3134"/>
                  </a:lnTo>
                  <a:lnTo>
                    <a:pt x="4751" y="3170"/>
                  </a:lnTo>
                  <a:lnTo>
                    <a:pt x="4760" y="3205"/>
                  </a:lnTo>
                  <a:lnTo>
                    <a:pt x="4760" y="3243"/>
                  </a:lnTo>
                  <a:lnTo>
                    <a:pt x="4753" y="3281"/>
                  </a:lnTo>
                  <a:lnTo>
                    <a:pt x="4738" y="3316"/>
                  </a:lnTo>
                  <a:lnTo>
                    <a:pt x="4713" y="3348"/>
                  </a:lnTo>
                  <a:lnTo>
                    <a:pt x="4687" y="3373"/>
                  </a:lnTo>
                  <a:lnTo>
                    <a:pt x="4655" y="3390"/>
                  </a:lnTo>
                  <a:lnTo>
                    <a:pt x="4623" y="3399"/>
                  </a:lnTo>
                  <a:lnTo>
                    <a:pt x="4590" y="3403"/>
                  </a:lnTo>
                  <a:lnTo>
                    <a:pt x="4558" y="3399"/>
                  </a:lnTo>
                  <a:lnTo>
                    <a:pt x="4526" y="3391"/>
                  </a:lnTo>
                  <a:lnTo>
                    <a:pt x="4496" y="3376"/>
                  </a:lnTo>
                  <a:lnTo>
                    <a:pt x="4470" y="3356"/>
                  </a:lnTo>
                  <a:lnTo>
                    <a:pt x="2931" y="1893"/>
                  </a:lnTo>
                  <a:lnTo>
                    <a:pt x="2499" y="2280"/>
                  </a:lnTo>
                  <a:lnTo>
                    <a:pt x="2475" y="2298"/>
                  </a:lnTo>
                  <a:lnTo>
                    <a:pt x="2445" y="2312"/>
                  </a:lnTo>
                  <a:lnTo>
                    <a:pt x="2415" y="2321"/>
                  </a:lnTo>
                  <a:lnTo>
                    <a:pt x="2385" y="2323"/>
                  </a:lnTo>
                  <a:lnTo>
                    <a:pt x="2355" y="2321"/>
                  </a:lnTo>
                  <a:lnTo>
                    <a:pt x="2325" y="2313"/>
                  </a:lnTo>
                  <a:lnTo>
                    <a:pt x="2295" y="2300"/>
                  </a:lnTo>
                  <a:lnTo>
                    <a:pt x="2269" y="2280"/>
                  </a:lnTo>
                  <a:lnTo>
                    <a:pt x="1850" y="1904"/>
                  </a:lnTo>
                  <a:lnTo>
                    <a:pt x="302" y="3354"/>
                  </a:lnTo>
                  <a:lnTo>
                    <a:pt x="276" y="3375"/>
                  </a:lnTo>
                  <a:lnTo>
                    <a:pt x="246" y="3388"/>
                  </a:lnTo>
                  <a:lnTo>
                    <a:pt x="216" y="3397"/>
                  </a:lnTo>
                  <a:lnTo>
                    <a:pt x="184" y="3401"/>
                  </a:lnTo>
                  <a:lnTo>
                    <a:pt x="150" y="3397"/>
                  </a:lnTo>
                  <a:lnTo>
                    <a:pt x="116" y="3386"/>
                  </a:lnTo>
                  <a:lnTo>
                    <a:pt x="86" y="3369"/>
                  </a:lnTo>
                  <a:lnTo>
                    <a:pt x="58" y="3344"/>
                  </a:lnTo>
                  <a:lnTo>
                    <a:pt x="34" y="3313"/>
                  </a:lnTo>
                  <a:lnTo>
                    <a:pt x="19" y="3277"/>
                  </a:lnTo>
                  <a:lnTo>
                    <a:pt x="11" y="3239"/>
                  </a:lnTo>
                  <a:lnTo>
                    <a:pt x="13" y="3202"/>
                  </a:lnTo>
                  <a:lnTo>
                    <a:pt x="23" y="3164"/>
                  </a:lnTo>
                  <a:lnTo>
                    <a:pt x="39" y="3130"/>
                  </a:lnTo>
                  <a:lnTo>
                    <a:pt x="66" y="3100"/>
                  </a:lnTo>
                  <a:lnTo>
                    <a:pt x="1589" y="1671"/>
                  </a:lnTo>
                  <a:lnTo>
                    <a:pt x="58" y="302"/>
                  </a:lnTo>
                  <a:lnTo>
                    <a:pt x="32" y="272"/>
                  </a:lnTo>
                  <a:lnTo>
                    <a:pt x="13" y="238"/>
                  </a:lnTo>
                  <a:lnTo>
                    <a:pt x="4" y="201"/>
                  </a:lnTo>
                  <a:lnTo>
                    <a:pt x="0" y="163"/>
                  </a:lnTo>
                  <a:lnTo>
                    <a:pt x="8" y="126"/>
                  </a:lnTo>
                  <a:lnTo>
                    <a:pt x="23" y="90"/>
                  </a:lnTo>
                  <a:lnTo>
                    <a:pt x="45" y="58"/>
                  </a:lnTo>
                  <a:lnTo>
                    <a:pt x="75" y="32"/>
                  </a:lnTo>
                  <a:lnTo>
                    <a:pt x="109" y="13"/>
                  </a:lnTo>
                  <a:lnTo>
                    <a:pt x="144" y="2"/>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accent1"/>
                </a:solidFill>
              </a:endParaRPr>
            </a:p>
          </p:txBody>
        </p:sp>
      </p:grpSp>
      <p:grpSp>
        <p:nvGrpSpPr>
          <p:cNvPr id="163" name="Group 162">
            <a:extLst>
              <a:ext uri="{FF2B5EF4-FFF2-40B4-BE49-F238E27FC236}">
                <a16:creationId xmlns:a16="http://schemas.microsoft.com/office/drawing/2014/main" id="{3830A98E-7E9B-427D-A4A2-B34E653B240A}"/>
              </a:ext>
            </a:extLst>
          </p:cNvPr>
          <p:cNvGrpSpPr/>
          <p:nvPr/>
        </p:nvGrpSpPr>
        <p:grpSpPr>
          <a:xfrm>
            <a:off x="5898927" y="5983110"/>
            <a:ext cx="420219" cy="419942"/>
            <a:chOff x="4437063" y="1711325"/>
            <a:chExt cx="4867275" cy="4864100"/>
          </a:xfrm>
          <a:solidFill>
            <a:schemeClr val="accent3"/>
          </a:solidFill>
        </p:grpSpPr>
        <p:sp>
          <p:nvSpPr>
            <p:cNvPr id="164" name="Freeform 41">
              <a:extLst>
                <a:ext uri="{FF2B5EF4-FFF2-40B4-BE49-F238E27FC236}">
                  <a16:creationId xmlns:a16="http://schemas.microsoft.com/office/drawing/2014/main" id="{6CC9BA49-F955-4282-BC6D-0AA7A80161A5}"/>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5" name="Freeform 42">
              <a:extLst>
                <a:ext uri="{FF2B5EF4-FFF2-40B4-BE49-F238E27FC236}">
                  <a16:creationId xmlns:a16="http://schemas.microsoft.com/office/drawing/2014/main" id="{094654EE-B85F-4907-BF83-5BC7E9FE2543}"/>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220" name="Oval 219">
            <a:extLst>
              <a:ext uri="{FF2B5EF4-FFF2-40B4-BE49-F238E27FC236}">
                <a16:creationId xmlns:a16="http://schemas.microsoft.com/office/drawing/2014/main" id="{C245AA6C-184A-4F7C-95EC-4B474E3C2915}"/>
              </a:ext>
            </a:extLst>
          </p:cNvPr>
          <p:cNvSpPr>
            <a:spLocks noChangeArrowheads="1"/>
          </p:cNvSpPr>
          <p:nvPr/>
        </p:nvSpPr>
        <p:spPr bwMode="auto">
          <a:xfrm rot="4667154">
            <a:off x="6374602" y="1572159"/>
            <a:ext cx="1329743" cy="1327127"/>
          </a:xfrm>
          <a:prstGeom prst="ellipse">
            <a:avLst/>
          </a:prstGeom>
          <a:solidFill>
            <a:schemeClr val="accent1"/>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1" name="Oval 220">
            <a:extLst>
              <a:ext uri="{FF2B5EF4-FFF2-40B4-BE49-F238E27FC236}">
                <a16:creationId xmlns:a16="http://schemas.microsoft.com/office/drawing/2014/main" id="{6CE338C4-AC28-41D5-ACFC-98605C50768B}"/>
              </a:ext>
            </a:extLst>
          </p:cNvPr>
          <p:cNvSpPr>
            <a:spLocks noChangeArrowheads="1"/>
          </p:cNvSpPr>
          <p:nvPr/>
        </p:nvSpPr>
        <p:spPr bwMode="auto">
          <a:xfrm>
            <a:off x="6466556" y="1667241"/>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4" name="Oval 223">
            <a:extLst>
              <a:ext uri="{FF2B5EF4-FFF2-40B4-BE49-F238E27FC236}">
                <a16:creationId xmlns:a16="http://schemas.microsoft.com/office/drawing/2014/main" id="{E77DE647-1609-464D-8493-BFB667EC4402}"/>
              </a:ext>
            </a:extLst>
          </p:cNvPr>
          <p:cNvSpPr>
            <a:spLocks noChangeArrowheads="1"/>
          </p:cNvSpPr>
          <p:nvPr/>
        </p:nvSpPr>
        <p:spPr bwMode="auto">
          <a:xfrm rot="13147346">
            <a:off x="5471370" y="5492170"/>
            <a:ext cx="1329743" cy="1327126"/>
          </a:xfrm>
          <a:prstGeom prst="ellipse">
            <a:avLst/>
          </a:prstGeom>
          <a:solidFill>
            <a:schemeClr val="accent3"/>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25" name="Oval 224">
            <a:extLst>
              <a:ext uri="{FF2B5EF4-FFF2-40B4-BE49-F238E27FC236}">
                <a16:creationId xmlns:a16="http://schemas.microsoft.com/office/drawing/2014/main" id="{FF0F3D39-AECF-40B9-8067-576FF50F48D1}"/>
              </a:ext>
            </a:extLst>
          </p:cNvPr>
          <p:cNvSpPr>
            <a:spLocks noChangeArrowheads="1"/>
          </p:cNvSpPr>
          <p:nvPr/>
        </p:nvSpPr>
        <p:spPr bwMode="auto">
          <a:xfrm>
            <a:off x="5564057" y="5585415"/>
            <a:ext cx="1145383" cy="1141459"/>
          </a:xfrm>
          <a:prstGeom prst="ellipse">
            <a:avLst/>
          </a:prstGeom>
          <a:solidFill>
            <a:schemeClr val="bg1"/>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6F1CC21F-4BC5-4470-87EB-C43F56827E3C}"/>
              </a:ext>
            </a:extLst>
          </p:cNvPr>
          <p:cNvSpPr txBox="1"/>
          <p:nvPr/>
        </p:nvSpPr>
        <p:spPr>
          <a:xfrm>
            <a:off x="4040803" y="2303062"/>
            <a:ext cx="851078" cy="369332"/>
          </a:xfrm>
          <a:prstGeom prst="rect">
            <a:avLst/>
          </a:prstGeom>
          <a:noFill/>
        </p:spPr>
        <p:txBody>
          <a:bodyPr wrap="square" rtlCol="0">
            <a:spAutoFit/>
          </a:bodyPr>
          <a:lstStyle/>
          <a:p>
            <a:r>
              <a:rPr lang="en-US" dirty="0"/>
              <a:t>accept</a:t>
            </a:r>
          </a:p>
        </p:txBody>
      </p:sp>
      <p:sp>
        <p:nvSpPr>
          <p:cNvPr id="9" name="Rectangle: Single Corner Rounded 8">
            <a:extLst>
              <a:ext uri="{FF2B5EF4-FFF2-40B4-BE49-F238E27FC236}">
                <a16:creationId xmlns:a16="http://schemas.microsoft.com/office/drawing/2014/main" id="{02685AD2-C52E-4E48-83F9-D16420BB366E}"/>
              </a:ext>
            </a:extLst>
          </p:cNvPr>
          <p:cNvSpPr/>
          <p:nvPr/>
        </p:nvSpPr>
        <p:spPr>
          <a:xfrm>
            <a:off x="543231" y="1886279"/>
            <a:ext cx="2746457" cy="762371"/>
          </a:xfrm>
          <a:prstGeom prst="round1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rPr>
              <a:t>Specifies the types of files that the server accepts (only for type="file")</a:t>
            </a:r>
            <a:endParaRPr lang="en-US" sz="1600" kern="0" dirty="0">
              <a:solidFill>
                <a:schemeClr val="tx1">
                  <a:lumMod val="65000"/>
                  <a:lumOff val="35000"/>
                </a:schemeClr>
              </a:solidFill>
              <a:ea typeface="Open Sans" panose="020B0606030504020204" pitchFamily="34" charset="0"/>
              <a:cs typeface="Open Sans" panose="020B0606030504020204" pitchFamily="34" charset="0"/>
            </a:endParaRPr>
          </a:p>
        </p:txBody>
      </p:sp>
      <p:sp>
        <p:nvSpPr>
          <p:cNvPr id="226" name="Rectangle: Single Corner Rounded 225">
            <a:extLst>
              <a:ext uri="{FF2B5EF4-FFF2-40B4-BE49-F238E27FC236}">
                <a16:creationId xmlns:a16="http://schemas.microsoft.com/office/drawing/2014/main" id="{72672BEF-613F-40B8-9BA1-5D24625502AF}"/>
              </a:ext>
            </a:extLst>
          </p:cNvPr>
          <p:cNvSpPr/>
          <p:nvPr/>
        </p:nvSpPr>
        <p:spPr>
          <a:xfrm>
            <a:off x="473873" y="4508038"/>
            <a:ext cx="2709458" cy="762372"/>
          </a:xfrm>
          <a:prstGeom prst="round1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an alternate text when the original element fails to display</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0150F-3F61-42CC-A428-74DC57CC219B}"/>
              </a:ext>
            </a:extLst>
          </p:cNvPr>
          <p:cNvSpPr txBox="1"/>
          <p:nvPr/>
        </p:nvSpPr>
        <p:spPr>
          <a:xfrm>
            <a:off x="5725444" y="5974567"/>
            <a:ext cx="984570" cy="369332"/>
          </a:xfrm>
          <a:prstGeom prst="rect">
            <a:avLst/>
          </a:prstGeom>
          <a:noFill/>
        </p:spPr>
        <p:txBody>
          <a:bodyPr wrap="square" rtlCol="0">
            <a:spAutoFit/>
          </a:bodyPr>
          <a:lstStyle/>
          <a:p>
            <a:r>
              <a:rPr lang="en-US" b="0" i="0" dirty="0">
                <a:solidFill>
                  <a:srgbClr val="000000"/>
                </a:solidFill>
                <a:effectLst/>
                <a:latin typeface="Calibri (body)"/>
              </a:rPr>
              <a:t>bgcolor</a:t>
            </a:r>
            <a:endParaRPr lang="en-US" dirty="0">
              <a:latin typeface="Calibri (body)"/>
            </a:endParaRPr>
          </a:p>
        </p:txBody>
      </p:sp>
      <p:sp>
        <p:nvSpPr>
          <p:cNvPr id="227" name="Rectangle: Single Corner Rounded 226">
            <a:extLst>
              <a:ext uri="{FF2B5EF4-FFF2-40B4-BE49-F238E27FC236}">
                <a16:creationId xmlns:a16="http://schemas.microsoft.com/office/drawing/2014/main" id="{BFD654CF-6D6B-4151-B81B-80F7A946FEFB}"/>
              </a:ext>
            </a:extLst>
          </p:cNvPr>
          <p:cNvSpPr/>
          <p:nvPr/>
        </p:nvSpPr>
        <p:spPr>
          <a:xfrm>
            <a:off x="7117712" y="5811826"/>
            <a:ext cx="2709458" cy="762372"/>
          </a:xfrm>
          <a:prstGeom prst="round1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background color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8" name="Rectangle: Single Corner Rounded 227">
            <a:extLst>
              <a:ext uri="{FF2B5EF4-FFF2-40B4-BE49-F238E27FC236}">
                <a16:creationId xmlns:a16="http://schemas.microsoft.com/office/drawing/2014/main" id="{C6BF4BA3-761A-4E5B-BACD-63A1AE079056}"/>
              </a:ext>
            </a:extLst>
          </p:cNvPr>
          <p:cNvSpPr/>
          <p:nvPr/>
        </p:nvSpPr>
        <p:spPr>
          <a:xfrm>
            <a:off x="8923891" y="3916412"/>
            <a:ext cx="2709458" cy="762372"/>
          </a:xfrm>
          <a:prstGeom prst="round1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the width of the border of an element. Use CSS instead</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229" name="Rectangle: Single Corner Rounded 228">
            <a:extLst>
              <a:ext uri="{FF2B5EF4-FFF2-40B4-BE49-F238E27FC236}">
                <a16:creationId xmlns:a16="http://schemas.microsoft.com/office/drawing/2014/main" id="{E1AFD7A1-403A-48B6-AADD-EA9311890743}"/>
              </a:ext>
            </a:extLst>
          </p:cNvPr>
          <p:cNvSpPr/>
          <p:nvPr/>
        </p:nvSpPr>
        <p:spPr>
          <a:xfrm>
            <a:off x="7926286" y="1661721"/>
            <a:ext cx="2813607" cy="923330"/>
          </a:xfrm>
          <a:prstGeom prst="round1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n-US" sz="1600" b="0" i="0" dirty="0">
                <a:solidFill>
                  <a:srgbClr val="000000"/>
                </a:solidFill>
                <a:effectLst/>
                <a:latin typeface="Calibri (body)"/>
              </a:rPr>
              <a:t>Specifies one or more class names for an element (refer to a class in a style sheet)</a:t>
            </a:r>
            <a:endParaRPr lang="en-US" sz="1600" kern="0" dirty="0">
              <a:solidFill>
                <a:schemeClr val="tx1">
                  <a:lumMod val="65000"/>
                  <a:lumOff val="35000"/>
                </a:schemeClr>
              </a:solidFill>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033FB757-CD43-4B6D-ACE4-9009E1FA90BC}"/>
              </a:ext>
            </a:extLst>
          </p:cNvPr>
          <p:cNvSpPr txBox="1"/>
          <p:nvPr/>
        </p:nvSpPr>
        <p:spPr>
          <a:xfrm>
            <a:off x="7597926" y="4265665"/>
            <a:ext cx="1008841" cy="369332"/>
          </a:xfrm>
          <a:prstGeom prst="rect">
            <a:avLst/>
          </a:prstGeom>
          <a:noFill/>
        </p:spPr>
        <p:txBody>
          <a:bodyPr wrap="square" rtlCol="0">
            <a:spAutoFit/>
          </a:bodyPr>
          <a:lstStyle/>
          <a:p>
            <a:r>
              <a:rPr lang="en-US" b="0" i="0" dirty="0">
                <a:solidFill>
                  <a:srgbClr val="000000"/>
                </a:solidFill>
                <a:effectLst/>
                <a:latin typeface="Calibri (body)"/>
              </a:rPr>
              <a:t>border</a:t>
            </a:r>
            <a:endParaRPr lang="en-US" dirty="0">
              <a:latin typeface="Calibri (body)"/>
            </a:endParaRPr>
          </a:p>
        </p:txBody>
      </p:sp>
      <p:sp>
        <p:nvSpPr>
          <p:cNvPr id="232" name="TextBox 231">
            <a:extLst>
              <a:ext uri="{FF2B5EF4-FFF2-40B4-BE49-F238E27FC236}">
                <a16:creationId xmlns:a16="http://schemas.microsoft.com/office/drawing/2014/main" id="{4D4D758C-9ACA-4A00-B7EB-73CBFFA6C440}"/>
              </a:ext>
            </a:extLst>
          </p:cNvPr>
          <p:cNvSpPr txBox="1"/>
          <p:nvPr/>
        </p:nvSpPr>
        <p:spPr>
          <a:xfrm>
            <a:off x="6729684" y="1987240"/>
            <a:ext cx="648999" cy="369332"/>
          </a:xfrm>
          <a:prstGeom prst="rect">
            <a:avLst/>
          </a:prstGeom>
          <a:noFill/>
        </p:spPr>
        <p:txBody>
          <a:bodyPr wrap="square" rtlCol="0">
            <a:spAutoFit/>
          </a:bodyPr>
          <a:lstStyle/>
          <a:p>
            <a:r>
              <a:rPr lang="en-US" dirty="0"/>
              <a:t>class</a:t>
            </a:r>
          </a:p>
        </p:txBody>
      </p:sp>
    </p:spTree>
    <p:extLst>
      <p:ext uri="{BB962C8B-B14F-4D97-AF65-F5344CB8AC3E}">
        <p14:creationId xmlns:p14="http://schemas.microsoft.com/office/powerpoint/2010/main" val="1643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752436"/>
            <a:ext cx="4828902" cy="262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7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Tree>
    <p:extLst>
      <p:ext uri="{BB962C8B-B14F-4D97-AF65-F5344CB8AC3E}">
        <p14:creationId xmlns:p14="http://schemas.microsoft.com/office/powerpoint/2010/main" val="1389661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10786</TotalTime>
  <Words>1406</Words>
  <Application>Microsoft Office PowerPoint</Application>
  <PresentationFormat>Widescreen</PresentationFormat>
  <Paragraphs>179</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72</vt:lpstr>
      <vt:lpstr>Arial</vt:lpstr>
      <vt:lpstr>Arial Black</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796</cp:revision>
  <dcterms:created xsi:type="dcterms:W3CDTF">2016-07-10T03:33:26Z</dcterms:created>
  <dcterms:modified xsi:type="dcterms:W3CDTF">2021-09-03T12:23:24Z</dcterms:modified>
</cp:coreProperties>
</file>